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7BA9"/>
          </a:solidFill>
        </a:fill>
      </a:tcStyle>
    </a:wholeTbl>
    <a:band2H>
      <a:tcTxStyle b="def" i="def"/>
      <a:tcStyle>
        <a:tcBdr/>
        <a:fill>
          <a:solidFill>
            <a:schemeClr val="accent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7BA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C668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Blank Sober blue">
    <p:bg>
      <p:bgPr>
        <a:solidFill>
          <a:srgbClr val="0A79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 Old">
    <p:bg>
      <p:bgPr>
        <a:solidFill>
          <a:srgbClr val="505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ore.unity.com/" TargetMode="External"/><Relationship Id="rId3" Type="http://schemas.openxmlformats.org/officeDocument/2006/relationships/hyperlink" Target="https://www.assetstore.unity3d.com/en/#!/content/99026" TargetMode="External"/><Relationship Id="rId4" Type="http://schemas.openxmlformats.org/officeDocument/2006/relationships/image" Target="../media/image4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unity3d.com/" TargetMode="External"/><Relationship Id="rId3" Type="http://schemas.openxmlformats.org/officeDocument/2006/relationships/hyperlink" Target="https://github.com/Unity-Technologies/arfoundation-samples" TargetMode="External"/><Relationship Id="rId4" Type="http://schemas.openxmlformats.org/officeDocument/2006/relationships/hyperlink" Target="http://0/manual/index.html" TargetMode="External"/><Relationship Id="rId5" Type="http://schemas.openxmlformats.org/officeDocument/2006/relationships/hyperlink" Target="https://8thwall.com/" TargetMode="External"/><Relationship Id="rId6" Type="http://schemas.openxmlformats.org/officeDocument/2006/relationships/image" Target="../media/image4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5">
            <a:satOff val="-3547"/>
            <a:lumOff val="-1035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Box 4"/>
          <p:cNvSpPr txBox="1"/>
          <p:nvPr/>
        </p:nvSpPr>
        <p:spPr>
          <a:xfrm>
            <a:off x="0" y="533783"/>
            <a:ext cx="12192000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Welcome to the</a:t>
            </a:r>
          </a:p>
        </p:txBody>
      </p:sp>
      <p:sp>
        <p:nvSpPr>
          <p:cNvPr id="134" name="TextBox 5"/>
          <p:cNvSpPr txBox="1"/>
          <p:nvPr/>
        </p:nvSpPr>
        <p:spPr>
          <a:xfrm>
            <a:off x="0" y="5284789"/>
            <a:ext cx="12192000" cy="1336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Manchester Community College, Manchester NH</a:t>
            </a:r>
          </a:p>
          <a:p>
            <a:pPr algn="ctr">
              <a:defRPr sz="2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November 3, 2018</a:t>
            </a:r>
          </a:p>
          <a:p>
            <a:pPr algn="ctr">
              <a:defRPr sz="2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SCHEDULE:  http://bit.ly/NHCC2018</a:t>
            </a:r>
          </a:p>
        </p:txBody>
      </p:sp>
      <p:pic>
        <p:nvPicPr>
          <p:cNvPr id="135" name="gscc_nh_official_logo_transparent.png" descr="gscc_nh_official_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7687" y="1766547"/>
            <a:ext cx="3756626" cy="2808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71086" y="344486"/>
            <a:ext cx="1871346" cy="1871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5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itle 1"/>
          <p:cNvSpPr txBox="1"/>
          <p:nvPr>
            <p:ph type="title"/>
          </p:nvPr>
        </p:nvSpPr>
        <p:spPr>
          <a:xfrm>
            <a:off x="595243" y="320950"/>
            <a:ext cx="6838123" cy="674000"/>
          </a:xfrm>
          <a:prstGeom prst="rect">
            <a:avLst/>
          </a:prstGeom>
        </p:spPr>
        <p:txBody>
          <a:bodyPr/>
          <a:lstStyle>
            <a:lvl1pPr defTabSz="896111">
              <a:defRPr sz="3822">
                <a:solidFill>
                  <a:schemeClr val="accent1"/>
                </a:solidFill>
              </a:defRPr>
            </a:lvl1pPr>
          </a:lstStyle>
          <a:p>
            <a:pPr/>
            <a:r>
              <a:t>Official Snapchat Lens Creator</a:t>
            </a:r>
          </a:p>
        </p:txBody>
      </p:sp>
      <p:pic>
        <p:nvPicPr>
          <p:cNvPr id="19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5179" y="-45211"/>
            <a:ext cx="1305202" cy="1316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41935" y="91108"/>
            <a:ext cx="1032567" cy="1043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965" y="1234612"/>
            <a:ext cx="10208591" cy="4742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22835" y="5083312"/>
            <a:ext cx="1771375" cy="1771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What's Unity 3D?</a:t>
            </a:r>
          </a:p>
        </p:txBody>
      </p:sp>
      <p:sp>
        <p:nvSpPr>
          <p:cNvPr id="197" name="Tex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Cross-Platform Game Engine for developing 2D and 3D games and graphic-intensive applications</a:t>
            </a:r>
          </a:p>
          <a:p>
            <a:pPr/>
            <a:r>
              <a:t>Intuitive Graphic Interface (drag / drop functionality)</a:t>
            </a:r>
          </a:p>
          <a:p>
            <a:pPr/>
            <a:r>
              <a:t>Primary programming language is C#</a:t>
            </a:r>
          </a:p>
          <a:p>
            <a:pPr/>
            <a:r>
              <a:t>De-facto IDE for AR / VR development</a:t>
            </a:r>
          </a:p>
        </p:txBody>
      </p:sp>
      <p:pic>
        <p:nvPicPr>
          <p:cNvPr id="19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4922" y="4454423"/>
            <a:ext cx="4852504" cy="1770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704" y="4111487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What's Unity 3D?</a:t>
            </a:r>
          </a:p>
        </p:txBody>
      </p:sp>
      <p:sp>
        <p:nvSpPr>
          <p:cNvPr id="202" name="Text Placeholder 2"/>
          <p:cNvSpPr txBox="1"/>
          <p:nvPr>
            <p:ph type="body" sz="half" idx="1"/>
          </p:nvPr>
        </p:nvSpPr>
        <p:spPr>
          <a:xfrm>
            <a:off x="838200" y="1825624"/>
            <a:ext cx="10515600" cy="2396645"/>
          </a:xfrm>
          <a:prstGeom prst="rect">
            <a:avLst/>
          </a:prstGeom>
        </p:spPr>
        <p:txBody>
          <a:bodyPr/>
          <a:lstStyle/>
          <a:p>
            <a:pPr/>
            <a:r>
              <a:t>Current version is 2018.2.14</a:t>
            </a:r>
          </a:p>
          <a:p>
            <a:pPr/>
            <a:r>
              <a:t>FREE for Personal use (revenue &lt; $100K)</a:t>
            </a:r>
          </a:p>
          <a:p>
            <a:pPr/>
            <a:r>
              <a:t>Vast collection of free assets at your disposal @ the Unity Store, as well as plugins</a:t>
            </a:r>
          </a:p>
          <a:p>
            <a:pPr/>
            <a:r>
              <a:t>One single codebase to deploy into the following platforms:</a:t>
            </a:r>
          </a:p>
        </p:txBody>
      </p:sp>
      <p:pic>
        <p:nvPicPr>
          <p:cNvPr id="20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8279" y="4946234"/>
            <a:ext cx="554660" cy="565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5879" y="4914374"/>
            <a:ext cx="1130855" cy="55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2312" y="4768165"/>
            <a:ext cx="932072" cy="966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52661" y="4988890"/>
            <a:ext cx="1141898" cy="480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90138" y="4917659"/>
            <a:ext cx="600768" cy="589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14" descr="Picture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07964" y="4936254"/>
            <a:ext cx="689115" cy="519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icture 16" descr="Picture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69965" y="5077707"/>
            <a:ext cx="1130854" cy="3469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icture 18" descr="Picture 1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96400" y="4579730"/>
            <a:ext cx="1605723" cy="1077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icture 20" descr="Picture 2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835723" y="4822547"/>
            <a:ext cx="592208" cy="603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6" descr="Picture 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2209" y="4266095"/>
            <a:ext cx="2599635" cy="2588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Augmented Reality under Unity</a:t>
            </a:r>
          </a:p>
        </p:txBody>
      </p:sp>
      <p:sp>
        <p:nvSpPr>
          <p:cNvPr id="215" name="Text Placeholder 2"/>
          <p:cNvSpPr txBox="1"/>
          <p:nvPr>
            <p:ph type="body" sz="quarter" idx="1"/>
          </p:nvPr>
        </p:nvSpPr>
        <p:spPr>
          <a:xfrm>
            <a:off x="838200" y="1538495"/>
            <a:ext cx="10360991" cy="1380643"/>
          </a:xfrm>
          <a:prstGeom prst="rect">
            <a:avLst/>
          </a:prstGeom>
        </p:spPr>
        <p:txBody>
          <a:bodyPr/>
          <a:lstStyle/>
          <a:p>
            <a:pPr/>
            <a:r>
              <a:t>Simplifies the complexity of ARCore and ARKit under a single plugin, without having to create separate apps or maintaining multiple codebases</a:t>
            </a:r>
          </a:p>
        </p:txBody>
      </p:sp>
      <p:pic>
        <p:nvPicPr>
          <p:cNvPr id="21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4716" y="4762500"/>
            <a:ext cx="1905001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Box 5"/>
          <p:cNvSpPr txBox="1"/>
          <p:nvPr/>
        </p:nvSpPr>
        <p:spPr>
          <a:xfrm>
            <a:off x="9649789" y="4387574"/>
            <a:ext cx="2191028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https://goo.gl/ccSyhe</a:t>
            </a:r>
          </a:p>
        </p:txBody>
      </p:sp>
      <p:pic>
        <p:nvPicPr>
          <p:cNvPr id="21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791" y="2918278"/>
            <a:ext cx="7315199" cy="3671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AR Foundation</a:t>
            </a:r>
          </a:p>
        </p:txBody>
      </p:sp>
      <p:sp>
        <p:nvSpPr>
          <p:cNvPr id="221" name="Text Placeholder 2"/>
          <p:cNvSpPr txBox="1"/>
          <p:nvPr>
            <p:ph type="body" sz="half" idx="1"/>
          </p:nvPr>
        </p:nvSpPr>
        <p:spPr>
          <a:xfrm>
            <a:off x="838200" y="1825624"/>
            <a:ext cx="10515600" cy="2297254"/>
          </a:xfrm>
          <a:prstGeom prst="rect">
            <a:avLst/>
          </a:prstGeom>
        </p:spPr>
        <p:txBody>
          <a:bodyPr/>
          <a:lstStyle/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772"/>
            </a:pPr>
            <a:r>
              <a:t>Use the AR Foundation package to add high-level functionality for working with augmented reality</a:t>
            </a: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772"/>
            </a:pPr>
            <a:r>
              <a:t>Unity 2018.1+ includes built-in multi-platform support for AR</a:t>
            </a: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772"/>
            </a:pPr>
            <a:r>
              <a:t>Hides the complexity of AR into a single API supported by Unity</a:t>
            </a:r>
          </a:p>
          <a:p>
            <a:pPr marL="226313" indent="-226313" defTabSz="905255">
              <a:lnSpc>
                <a:spcPct val="81000"/>
              </a:lnSpc>
              <a:spcBef>
                <a:spcPts val="900"/>
              </a:spcBef>
              <a:defRPr sz="2772"/>
            </a:pPr>
            <a:r>
              <a:t>Focus on your users' experience, leave the rest to ARFoundation</a:t>
            </a:r>
          </a:p>
        </p:txBody>
      </p:sp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13064" y="4762500"/>
            <a:ext cx="1905001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TextBox 7"/>
          <p:cNvSpPr txBox="1"/>
          <p:nvPr/>
        </p:nvSpPr>
        <p:spPr>
          <a:xfrm>
            <a:off x="7796696" y="6248399"/>
            <a:ext cx="259521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https://goo.gl/psWNrP</a:t>
            </a:r>
          </a:p>
        </p:txBody>
      </p:sp>
      <p:pic>
        <p:nvPicPr>
          <p:cNvPr id="22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747" y="4122530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AR Foundation (cont.)</a:t>
            </a:r>
          </a:p>
        </p:txBody>
      </p:sp>
      <p:sp>
        <p:nvSpPr>
          <p:cNvPr id="227" name="Text Placeholder 2"/>
          <p:cNvSpPr txBox="1"/>
          <p:nvPr>
            <p:ph type="body" sz="half" idx="1"/>
          </p:nvPr>
        </p:nvSpPr>
        <p:spPr>
          <a:xfrm>
            <a:off x="838199" y="1825624"/>
            <a:ext cx="9234559" cy="3103428"/>
          </a:xfrm>
          <a:prstGeom prst="rect">
            <a:avLst/>
          </a:prstGeom>
        </p:spPr>
        <p:txBody>
          <a:bodyPr/>
          <a:lstStyle/>
          <a:p>
            <a:pPr marL="0" indent="0" defTabSz="868680">
              <a:spcBef>
                <a:spcPts val="900"/>
              </a:spcBef>
              <a:buSzTx/>
              <a:buNone/>
              <a:defRPr sz="1900"/>
            </a:pPr>
            <a:r>
              <a:t>AR Foundation is a set of classes (inheriting from MonoBehaviour) for dealing with devices that support following concepts:</a:t>
            </a:r>
          </a:p>
          <a:p>
            <a:pPr lvl="1" marL="687704" indent="-253364" defTabSz="868680">
              <a:spcBef>
                <a:spcPts val="900"/>
              </a:spcBef>
              <a:defRPr sz="1900"/>
            </a:pPr>
            <a:r>
              <a:t>Planar surface detection</a:t>
            </a:r>
          </a:p>
          <a:p>
            <a:pPr lvl="1" marL="687704" indent="-253364" defTabSz="868680">
              <a:spcBef>
                <a:spcPts val="900"/>
              </a:spcBef>
              <a:defRPr sz="1900"/>
            </a:pPr>
            <a:r>
              <a:t>Point clouds, also known as feature points</a:t>
            </a:r>
          </a:p>
          <a:p>
            <a:pPr lvl="1" marL="687704" indent="-253364" defTabSz="868680">
              <a:spcBef>
                <a:spcPts val="900"/>
              </a:spcBef>
              <a:defRPr sz="1900"/>
            </a:pPr>
            <a:r>
              <a:t>Reference points: an arbitrary position and orientation that the device tracks</a:t>
            </a:r>
          </a:p>
          <a:p>
            <a:pPr lvl="1" marL="687704" indent="-253364" defTabSz="868680">
              <a:spcBef>
                <a:spcPts val="900"/>
              </a:spcBef>
              <a:defRPr sz="1900"/>
            </a:pPr>
            <a:r>
              <a:t>Light estimation: estimates for average color temperature and brightness in physical space.</a:t>
            </a:r>
          </a:p>
          <a:p>
            <a:pPr lvl="1" marL="687704" indent="-253364" defTabSz="868680">
              <a:spcBef>
                <a:spcPts val="900"/>
              </a:spcBef>
              <a:defRPr sz="1900"/>
            </a:pPr>
            <a:r>
              <a:t>World tracking: tracking the device's position and orientation in physical space.</a:t>
            </a:r>
          </a:p>
        </p:txBody>
      </p:sp>
      <p:sp>
        <p:nvSpPr>
          <p:cNvPr id="228" name="TextBox 7"/>
          <p:cNvSpPr txBox="1"/>
          <p:nvPr/>
        </p:nvSpPr>
        <p:spPr>
          <a:xfrm>
            <a:off x="8006521" y="6281530"/>
            <a:ext cx="2274959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pPr/>
            <a:r>
              <a:t>https://goo.gl/x1jvPi</a:t>
            </a:r>
          </a:p>
        </p:txBody>
      </p:sp>
      <p:pic>
        <p:nvPicPr>
          <p:cNvPr id="22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4109" y="4817717"/>
            <a:ext cx="1905001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/>
          <p:nvPr>
            <p:ph type="title"/>
          </p:nvPr>
        </p:nvSpPr>
        <p:spPr>
          <a:xfrm>
            <a:off x="838200" y="461040"/>
            <a:ext cx="10515600" cy="590208"/>
          </a:xfrm>
          <a:prstGeom prst="rect">
            <a:avLst/>
          </a:prstGeom>
        </p:spPr>
        <p:txBody>
          <a:bodyPr/>
          <a:lstStyle>
            <a:lvl1pPr>
              <a:defRPr b="1" sz="2000">
                <a:solidFill>
                  <a:schemeClr val="accent1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AR Foundation (cont.)</a:t>
            </a:r>
          </a:p>
        </p:txBody>
      </p:sp>
      <p:sp>
        <p:nvSpPr>
          <p:cNvPr id="232" name="Text Placeholder 2"/>
          <p:cNvSpPr txBox="1"/>
          <p:nvPr>
            <p:ph type="body" idx="1"/>
          </p:nvPr>
        </p:nvSpPr>
        <p:spPr>
          <a:xfrm>
            <a:off x="838200" y="1582668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  <a:defRPr>
                <a:solidFill>
                  <a:schemeClr val="accent1"/>
                </a:solidFill>
              </a:defRPr>
            </a:pPr>
            <a:r>
              <a:t>Prerequisites</a:t>
            </a:r>
          </a:p>
          <a:p>
            <a:pPr lvl="1">
              <a:lnSpc>
                <a:spcPct val="81000"/>
              </a:lnSpc>
              <a:defRPr sz="2100"/>
            </a:pPr>
            <a:r>
              <a:t>If you want to deploy to your IOS device</a:t>
            </a:r>
          </a:p>
          <a:p>
            <a:pPr lvl="2" marL="1233805" indent="-319405">
              <a:lnSpc>
                <a:spcPct val="81000"/>
              </a:lnSpc>
              <a:defRPr sz="2100"/>
            </a:pPr>
            <a:r>
              <a:t>A Mac</a:t>
            </a:r>
          </a:p>
          <a:p>
            <a:pPr lvl="2" marL="1233805" indent="-319405">
              <a:lnSpc>
                <a:spcPct val="81000"/>
              </a:lnSpc>
              <a:defRPr sz="2100"/>
            </a:pPr>
            <a:r>
              <a:t>Latest version of XCode (10.0, targetting IOS 11+)</a:t>
            </a:r>
          </a:p>
          <a:p>
            <a:pPr lvl="1">
              <a:lnSpc>
                <a:spcPct val="81000"/>
              </a:lnSpc>
              <a:defRPr sz="2100"/>
            </a:pPr>
            <a:r>
              <a:t>Deploy to Android Device</a:t>
            </a:r>
          </a:p>
          <a:p>
            <a:pPr lvl="2" marL="1233805" indent="-319405">
              <a:lnSpc>
                <a:spcPct val="81000"/>
              </a:lnSpc>
              <a:defRPr sz="2100"/>
            </a:pPr>
            <a:r>
              <a:t>Android Studio + SDK</a:t>
            </a:r>
          </a:p>
          <a:p>
            <a:pPr lvl="2" marL="1233805" indent="-319405">
              <a:lnSpc>
                <a:spcPct val="81000"/>
              </a:lnSpc>
              <a:defRPr sz="2100"/>
            </a:pPr>
            <a:r>
              <a:t>A list of devices that have ARCore support </a:t>
            </a:r>
          </a:p>
          <a:p>
            <a:pPr lvl="2" marL="1233805" indent="-319405">
              <a:lnSpc>
                <a:spcPct val="81000"/>
              </a:lnSpc>
              <a:defRPr sz="2100"/>
            </a:pPr>
            <a:r>
              <a:t>Unity Packages</a:t>
            </a:r>
          </a:p>
          <a:p>
            <a:pPr lvl="1">
              <a:lnSpc>
                <a:spcPct val="81000"/>
              </a:lnSpc>
              <a:defRPr sz="2100"/>
            </a:pPr>
            <a:r>
              <a:t>ARCore XR Plugin for Unity</a:t>
            </a:r>
          </a:p>
          <a:p>
            <a:pPr lvl="1">
              <a:lnSpc>
                <a:spcPct val="81000"/>
              </a:lnSpc>
              <a:defRPr sz="2100"/>
            </a:pPr>
            <a:r>
              <a:t>ARKit XR Plugin for Unity</a:t>
            </a:r>
          </a:p>
          <a:p>
            <a:pPr lvl="1">
              <a:lnSpc>
                <a:spcPct val="81000"/>
              </a:lnSpc>
              <a:defRPr sz="2100"/>
            </a:pPr>
            <a:r>
              <a:t>AR Foundation</a:t>
            </a:r>
          </a:p>
        </p:txBody>
      </p:sp>
      <p:pic>
        <p:nvPicPr>
          <p:cNvPr id="23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7529" y="4111487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8th Wall</a:t>
            </a:r>
          </a:p>
        </p:txBody>
      </p:sp>
      <p:sp>
        <p:nvSpPr>
          <p:cNvPr id="236" name="Text Placeholder 2"/>
          <p:cNvSpPr txBox="1"/>
          <p:nvPr>
            <p:ph type="body" sz="quarter" idx="1"/>
          </p:nvPr>
        </p:nvSpPr>
        <p:spPr>
          <a:xfrm>
            <a:off x="838199" y="1825625"/>
            <a:ext cx="6539950" cy="2058711"/>
          </a:xfrm>
          <a:prstGeom prst="rect">
            <a:avLst/>
          </a:prstGeom>
        </p:spPr>
        <p:txBody>
          <a:bodyPr/>
          <a:lstStyle/>
          <a:p>
            <a:pPr/>
            <a:r>
              <a:t>Augmented Reality for the Web</a:t>
            </a:r>
          </a:p>
          <a:p>
            <a:pPr/>
            <a:r>
              <a:t>Built using Javascript and WebGL</a:t>
            </a:r>
          </a:p>
          <a:p>
            <a:pPr/>
            <a:r>
              <a:t>Hyper-optimized for real-time AR on mobile browsers</a:t>
            </a:r>
          </a:p>
        </p:txBody>
      </p:sp>
      <p:pic>
        <p:nvPicPr>
          <p:cNvPr id="23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6247" y="89322"/>
            <a:ext cx="2743201" cy="1494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1179" y="1521820"/>
            <a:ext cx="2376370" cy="3000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552" y="4718113"/>
            <a:ext cx="10902350" cy="1533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Vuforia: Marker-based AR</a:t>
            </a:r>
          </a:p>
        </p:txBody>
      </p:sp>
      <p:sp>
        <p:nvSpPr>
          <p:cNvPr id="242" name="Text Placeholder 2"/>
          <p:cNvSpPr txBox="1"/>
          <p:nvPr>
            <p:ph type="body" sz="half" idx="1"/>
          </p:nvPr>
        </p:nvSpPr>
        <p:spPr>
          <a:xfrm>
            <a:off x="838199" y="1825625"/>
            <a:ext cx="5292037" cy="4351338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It’s easy to start creating AR content using Vuforia Engine.</a:t>
            </a:r>
          </a:p>
          <a:p>
            <a:pPr lvl="1">
              <a:buFontTx/>
              <a:buAutoNum type="arabicPeriod" startAt="1"/>
              <a:defRPr sz="2200"/>
            </a:pPr>
            <a:r>
              <a:t>Install Vuforia Engine with the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Unity Editor</a:t>
            </a:r>
            <a:r>
              <a:t>.</a:t>
            </a:r>
          </a:p>
          <a:p>
            <a:pPr lvl="1">
              <a:buFontTx/>
              <a:buAutoNum type="arabicPeriod" startAt="1"/>
              <a:defRPr sz="2200"/>
            </a:pPr>
            <a:r>
              <a:t>Create a new project and activate Vuforia Engine.</a:t>
            </a:r>
          </a:p>
          <a:p>
            <a:pPr lvl="1">
              <a:buFontTx/>
              <a:buAutoNum type="arabicPeriod" startAt="1"/>
              <a:defRPr sz="2200"/>
            </a:pPr>
            <a:r>
              <a:t>Import the 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Vuforia Engine Core Samples</a:t>
            </a:r>
            <a:r>
              <a:t>.</a:t>
            </a:r>
          </a:p>
          <a:p>
            <a:pPr lvl="1">
              <a:buFontTx/>
              <a:buAutoNum type="arabicPeriod" startAt="1"/>
              <a:defRPr sz="2200"/>
            </a:pPr>
            <a:r>
              <a:t>Customize them with your own content.</a:t>
            </a:r>
          </a:p>
          <a:p>
            <a:pPr lvl="1">
              <a:buFontTx/>
              <a:buAutoNum type="arabicPeriod" startAt="1"/>
              <a:defRPr sz="2200"/>
            </a:pPr>
            <a:r>
              <a:t>It's that simple.</a:t>
            </a:r>
          </a:p>
        </p:txBody>
      </p:sp>
      <p:pic>
        <p:nvPicPr>
          <p:cNvPr id="24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9461" y="4110251"/>
            <a:ext cx="5095460" cy="2149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46" name="Text Placeholder 2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1000"/>
              </a:lnSpc>
              <a:defRPr sz="2500"/>
            </a:pPr>
            <a:r>
              <a:t>Unity 3d</a:t>
            </a:r>
          </a:p>
          <a:p>
            <a:pPr lvl="1">
              <a:lnSpc>
                <a:spcPct val="81000"/>
              </a:lnSpc>
              <a:defRPr sz="25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https://unity3d.com/</a:t>
            </a:r>
          </a:p>
          <a:p>
            <a:pPr>
              <a:lnSpc>
                <a:spcPct val="81000"/>
              </a:lnSpc>
              <a:defRPr sz="2500"/>
            </a:pPr>
            <a:r>
              <a:t>ARFoundation GitHub Samples</a:t>
            </a:r>
          </a:p>
          <a:p>
            <a:pPr lvl="1">
              <a:lnSpc>
                <a:spcPct val="81000"/>
              </a:lnSpc>
              <a:defRPr sz="25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https://github.com/Unity-Technologies/arfoundation-samples</a:t>
            </a:r>
          </a:p>
          <a:p>
            <a:pPr>
              <a:lnSpc>
                <a:spcPct val="81000"/>
              </a:lnSpc>
              <a:defRPr sz="2500"/>
            </a:pPr>
            <a:r>
              <a:t>ARFoundation Documentation (basic)</a:t>
            </a:r>
          </a:p>
          <a:p>
            <a:pPr lvl="1">
              <a:lnSpc>
                <a:spcPct val="81000"/>
              </a:lnSpc>
              <a:defRPr sz="25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https://docs.unity3d.com/Packages/com.unity.xr.arfoundation@1.0/manual/index.html</a:t>
            </a:r>
          </a:p>
          <a:p>
            <a:pPr>
              <a:lnSpc>
                <a:spcPct val="81000"/>
              </a:lnSpc>
              <a:defRPr sz="2500"/>
            </a:pPr>
            <a:r>
              <a:t>8th Wall</a:t>
            </a:r>
          </a:p>
          <a:p>
            <a:pPr lvl="1">
              <a:lnSpc>
                <a:spcPct val="81000"/>
              </a:lnSpc>
              <a:defRPr sz="25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https://8thwall.com/</a:t>
            </a:r>
          </a:p>
          <a:p>
            <a:pPr>
              <a:lnSpc>
                <a:spcPct val="81000"/>
              </a:lnSpc>
              <a:defRPr sz="2500"/>
            </a:pPr>
            <a:r>
              <a:t>Vuforia (marker-based AR)</a:t>
            </a:r>
          </a:p>
        </p:txBody>
      </p:sp>
      <p:pic>
        <p:nvPicPr>
          <p:cNvPr id="247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65703" y="3312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3"/>
          <p:cNvSpPr txBox="1"/>
          <p:nvPr/>
        </p:nvSpPr>
        <p:spPr>
          <a:xfrm>
            <a:off x="2940786" y="-11"/>
            <a:ext cx="6310426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algn="ctr">
              <a:defRPr sz="2800"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A BIG thank you to </a:t>
            </a:r>
            <a:r>
              <a:t>our</a:t>
            </a:r>
            <a:r>
              <a:t> 2018 Sponsors!</a:t>
            </a:r>
          </a:p>
        </p:txBody>
      </p:sp>
      <p:pic>
        <p:nvPicPr>
          <p:cNvPr id="13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2753" y="734572"/>
            <a:ext cx="5256892" cy="1224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2698" y="1617266"/>
            <a:ext cx="3228682" cy="2829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5982" y="2705106"/>
            <a:ext cx="5088947" cy="100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13" descr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89643" y="2683979"/>
            <a:ext cx="3493759" cy="1155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15" descr="Pictur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1076" y="4904473"/>
            <a:ext cx="3669821" cy="100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2012" y="351217"/>
            <a:ext cx="1545259" cy="1155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11" descr="Picture 1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13055" y="5029779"/>
            <a:ext cx="6353176" cy="1466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8000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5">
            <a:satOff val="-3547"/>
            <a:lumOff val="-1035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scc_nh_official_logo_transparent.png" descr="gscc_nh_official_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4745" y="2190519"/>
            <a:ext cx="2622509" cy="1960774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Box 5"/>
          <p:cNvSpPr txBox="1"/>
          <p:nvPr/>
        </p:nvSpPr>
        <p:spPr>
          <a:xfrm>
            <a:off x="0" y="5284789"/>
            <a:ext cx="12192000" cy="63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3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3"/>
          <p:cNvSpPr txBox="1"/>
          <p:nvPr/>
        </p:nvSpPr>
        <p:spPr>
          <a:xfrm>
            <a:off x="2901318" y="-10"/>
            <a:ext cx="6389369" cy="52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>
            <a:lvl1pPr algn="ctr">
              <a:defRPr sz="2800"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/>
            <a:r>
              <a:t>Another BIG thank you to our sponsors!</a:t>
            </a:r>
          </a:p>
        </p:txBody>
      </p:sp>
      <p:pic>
        <p:nvPicPr>
          <p:cNvPr id="14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489" y="4273963"/>
            <a:ext cx="3418050" cy="2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33" y="1275127"/>
            <a:ext cx="3641804" cy="2436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743" y="294687"/>
            <a:ext cx="1545260" cy="1155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5655" y="1450033"/>
            <a:ext cx="3222610" cy="186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6220" y="4189302"/>
            <a:ext cx="1959261" cy="1959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8" descr="Picture 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743" y="4189302"/>
            <a:ext cx="1047751" cy="1047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9" descr="Picture 9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64001" y="4463896"/>
            <a:ext cx="2904717" cy="1817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8000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6"/>
          <p:cNvSpPr txBox="1"/>
          <p:nvPr/>
        </p:nvSpPr>
        <p:spPr>
          <a:xfrm>
            <a:off x="701619" y="1758621"/>
            <a:ext cx="11195161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Wi-Fi</a:t>
            </a:r>
          </a:p>
        </p:txBody>
      </p:sp>
      <p:pic>
        <p:nvPicPr>
          <p:cNvPr id="157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12" y="351217"/>
            <a:ext cx="1545259" cy="1155345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Box 4"/>
          <p:cNvSpPr txBox="1"/>
          <p:nvPr/>
        </p:nvSpPr>
        <p:spPr>
          <a:xfrm>
            <a:off x="701618" y="2566940"/>
            <a:ext cx="7757964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Please connect to the Wi-Fi network</a:t>
            </a:r>
          </a:p>
        </p:txBody>
      </p:sp>
      <p:sp>
        <p:nvSpPr>
          <p:cNvPr id="159" name="Rectangle 6"/>
          <p:cNvSpPr txBox="1"/>
          <p:nvPr/>
        </p:nvSpPr>
        <p:spPr>
          <a:xfrm>
            <a:off x="721241" y="3577633"/>
            <a:ext cx="6127513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548235"/>
                </a:solidFill>
              </a:defRPr>
            </a:pPr>
            <a:r>
              <a:t>Wi-Fi SID: 	</a:t>
            </a:r>
            <a:r>
              <a:rPr>
                <a:solidFill>
                  <a:srgbClr val="000000"/>
                </a:solidFill>
              </a:rPr>
              <a:t>MCC (space) Wi-Fi</a:t>
            </a:r>
          </a:p>
        </p:txBody>
      </p:sp>
      <p:sp>
        <p:nvSpPr>
          <p:cNvPr id="160" name="Rectangle 7"/>
          <p:cNvSpPr txBox="1"/>
          <p:nvPr/>
        </p:nvSpPr>
        <p:spPr>
          <a:xfrm>
            <a:off x="701619" y="4375999"/>
            <a:ext cx="490870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>
                <a:solidFill>
                  <a:srgbClr val="548235"/>
                </a:solidFill>
              </a:defRPr>
            </a:pPr>
            <a:r>
              <a:t>No username or password</a:t>
            </a:r>
            <a:r>
              <a:rPr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61" name="Rectangle 9"/>
          <p:cNvSpPr txBox="1"/>
          <p:nvPr/>
        </p:nvSpPr>
        <p:spPr>
          <a:xfrm>
            <a:off x="721241" y="5386692"/>
            <a:ext cx="11088958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This is an open Wi-Fi – the internet provider pops up a message that states it is insecure. Just hit enter again.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8000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 1"/>
          <p:cNvGraphicFramePr/>
          <p:nvPr/>
        </p:nvGraphicFramePr>
        <p:xfrm>
          <a:off x="603098" y="914400"/>
          <a:ext cx="8553333" cy="541598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414967"/>
                <a:gridCol w="6138365"/>
              </a:tblGrid>
              <a:tr h="536027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Time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solidFill>
                            <a:srgbClr val="FFFFFF"/>
                          </a:solidFill>
                        </a:rPr>
                        <a:t>Activity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50800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1" sz="2000"/>
                      </a:pPr>
                    </a:p>
                  </a:txBody>
                  <a:tcPr marL="45720" marR="45720" marT="45720" marB="45720" anchor="t" anchorCtr="0" horzOverflow="overflow"/>
                </a:tc>
              </a:tr>
              <a:tr h="623264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8:000am – 9:00am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Guest arrival, Registration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705118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  <a:r>
                        <a:t>8:30am – 9:00am</a:t>
                      </a:r>
                      <a:endParaRPr b="0" sz="1800">
                        <a:solidFill>
                          <a:srgbClr val="000000"/>
                        </a:solidFill>
                      </a:endParaR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Welcome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713778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9:00am – 12:30pm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Sessions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74157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12:30pm – 1:30pm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Lunch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793464">
                <a:tc>
                  <a:txBody>
                    <a:bodyPr/>
                    <a:lstStyle/>
                    <a:p>
                      <a:pPr algn="l">
                        <a:defRPr sz="2000"/>
                      </a:pPr>
                      <a:r>
                        <a:t>1:30pm – 3:30pm</a:t>
                      </a:r>
                      <a:endParaRPr b="0" sz="1800">
                        <a:solidFill>
                          <a:srgbClr val="000000"/>
                        </a:solidFill>
                      </a:endParaR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Sessions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787752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afternoon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1" sz="2000"/>
                      </a:pPr>
                      <a:r>
                        <a:t>Coffee/Snacks Available</a:t>
                      </a: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45720" marR="45720" marT="45720" marB="45720" anchor="t" anchorCtr="0" horzOverflow="overflow"/>
                </a:tc>
              </a:tr>
              <a:tr h="515007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3:30pm – 4:00pm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Closing Remarks, Questions, Raffle &amp; Guest Departure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164" name="Title 1"/>
          <p:cNvSpPr txBox="1"/>
          <p:nvPr/>
        </p:nvSpPr>
        <p:spPr>
          <a:xfrm>
            <a:off x="519111" y="228599"/>
            <a:ext cx="11149015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Day's Schedule</a:t>
            </a:r>
            <a:r>
              <a:t>    </a:t>
            </a:r>
            <a:r>
              <a:rPr>
                <a:solidFill>
                  <a:schemeClr val="accent1"/>
                </a:solidFill>
              </a:rPr>
              <a:t>http://bit.ly/NHCC2018</a:t>
            </a:r>
          </a:p>
        </p:txBody>
      </p:sp>
      <p:pic>
        <p:nvPicPr>
          <p:cNvPr id="16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0526" y="2498406"/>
            <a:ext cx="2400991" cy="2400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1"/>
          <p:cNvSpPr txBox="1"/>
          <p:nvPr/>
        </p:nvSpPr>
        <p:spPr>
          <a:xfrm>
            <a:off x="521493" y="1689099"/>
            <a:ext cx="5081094" cy="76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168" name="TextBox 2"/>
          <p:cNvSpPr txBox="1"/>
          <p:nvPr/>
        </p:nvSpPr>
        <p:spPr>
          <a:xfrm>
            <a:off x="517977" y="3110844"/>
            <a:ext cx="10829749" cy="303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solidFill>
                  <a:srgbClr val="232323"/>
                </a:solidFill>
                <a:latin typeface="&amp;quot"/>
                <a:ea typeface="&amp;quot"/>
                <a:cs typeface="&amp;quot"/>
                <a:sym typeface="&amp;quot"/>
              </a:defRPr>
            </a:pPr>
            <a:r>
              <a:t>Address</a:t>
            </a:r>
            <a:r>
              <a:rPr b="0"/>
              <a:t> </a:t>
            </a:r>
            <a:br>
              <a:rPr b="0"/>
            </a:br>
            <a:r>
              <a:rPr b="0"/>
              <a:t>Manchester Community College </a:t>
            </a:r>
            <a:br>
              <a:rPr b="0"/>
            </a:br>
            <a:r>
              <a:rPr b="0"/>
              <a:t>1066 Front Street </a:t>
            </a:r>
            <a:br>
              <a:rPr b="0"/>
            </a:br>
            <a:r>
              <a:rPr b="0"/>
              <a:t>Manchester, NH 03102</a:t>
            </a:r>
          </a:p>
          <a:p>
            <a:pPr>
              <a:defRPr sz="2400">
                <a:solidFill>
                  <a:srgbClr val="232323"/>
                </a:solidFill>
                <a:latin typeface="&amp;quot"/>
                <a:ea typeface="&amp;quot"/>
                <a:cs typeface="&amp;quot"/>
                <a:sym typeface="&amp;quot"/>
              </a:defRPr>
            </a:pPr>
          </a:p>
          <a:p>
            <a:pPr>
              <a:defRPr b="1" sz="2400">
                <a:solidFill>
                  <a:srgbClr val="232323"/>
                </a:solidFill>
                <a:latin typeface="&amp;quot"/>
                <a:ea typeface="&amp;quot"/>
                <a:cs typeface="&amp;quot"/>
                <a:sym typeface="&amp;quot"/>
              </a:defRPr>
            </a:pPr>
            <a:r>
              <a:t>Phone: </a:t>
            </a:r>
            <a:r>
              <a:rPr b="0"/>
              <a:t>(603) 206-8000 </a:t>
            </a:r>
            <a:br>
              <a:rPr b="0"/>
            </a:br>
          </a:p>
          <a:p>
            <a:pPr>
              <a:defRPr b="1" sz="2400">
                <a:solidFill>
                  <a:srgbClr val="232323"/>
                </a:solidFill>
                <a:latin typeface="&amp;quot"/>
                <a:ea typeface="&amp;quot"/>
                <a:cs typeface="&amp;quot"/>
                <a:sym typeface="&amp;quot"/>
              </a:defRPr>
            </a:pPr>
            <a:r>
              <a:t>Medical Emergency:</a:t>
            </a:r>
            <a:r>
              <a:rPr b="0"/>
              <a:t> Dial 911 and give address</a:t>
            </a:r>
          </a:p>
        </p:txBody>
      </p:sp>
      <p:pic>
        <p:nvPicPr>
          <p:cNvPr id="16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8373" y="2014098"/>
            <a:ext cx="4222246" cy="2829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gscc_nh_official_logo_blue_on_white.png" descr="gscc_nh_official_logo_blue_on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012" y="351217"/>
            <a:ext cx="1545259" cy="1155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5">
            <a:satOff val="-3547"/>
            <a:lumOff val="-1035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scc_nh_official_logo_transparent.png" descr="gscc_nh_official_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9355" y="4277736"/>
            <a:ext cx="2832335" cy="211538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TextBox 5"/>
          <p:cNvSpPr txBox="1"/>
          <p:nvPr/>
        </p:nvSpPr>
        <p:spPr>
          <a:xfrm>
            <a:off x="872433" y="1507919"/>
            <a:ext cx="10038524" cy="2034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Developing Cross-Platform AR Experiences </a:t>
            </a:r>
            <a:br/>
            <a:r>
              <a:t>using Unity and C#</a:t>
            </a:r>
          </a:p>
          <a:p>
            <a:pPr>
              <a:defRPr sz="3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Roman Jaquez</a:t>
            </a:r>
          </a:p>
          <a:p>
            <a:pPr>
              <a:defRPr sz="20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Software Engineer / AR Enthusiast</a:t>
            </a:r>
          </a:p>
        </p:txBody>
      </p:sp>
      <p:pic>
        <p:nvPicPr>
          <p:cNvPr id="17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2208" y="4012096"/>
            <a:ext cx="2734367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/>
          <p:nvPr>
            <p:ph type="title"/>
          </p:nvPr>
        </p:nvSpPr>
        <p:spPr>
          <a:xfrm>
            <a:off x="838199" y="365125"/>
            <a:ext cx="7478646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AR Apps on the App Store</a:t>
            </a:r>
          </a:p>
        </p:txBody>
      </p:sp>
      <p:pic>
        <p:nvPicPr>
          <p:cNvPr id="17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766" y="1648087"/>
            <a:ext cx="205740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5761" y="1641406"/>
            <a:ext cx="2028826" cy="2581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6940" y="1489421"/>
            <a:ext cx="2133601" cy="2752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5760" y="4265543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12" descr="Picture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17674" y="4254500"/>
            <a:ext cx="1905001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14" descr="Picture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12283" y="423241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4" descr="Picture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85357" y="4111487"/>
            <a:ext cx="2743201" cy="274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1"/>
          <p:cNvSpPr txBox="1"/>
          <p:nvPr>
            <p:ph type="title"/>
          </p:nvPr>
        </p:nvSpPr>
        <p:spPr>
          <a:xfrm>
            <a:off x="595243" y="320950"/>
            <a:ext cx="6838123" cy="674000"/>
          </a:xfrm>
          <a:prstGeom prst="rect">
            <a:avLst/>
          </a:prstGeom>
        </p:spPr>
        <p:txBody>
          <a:bodyPr/>
          <a:lstStyle>
            <a:lvl1pPr defTabSz="896111">
              <a:defRPr sz="3822">
                <a:solidFill>
                  <a:schemeClr val="accent1"/>
                </a:solidFill>
              </a:defRPr>
            </a:lvl1pPr>
          </a:lstStyle>
          <a:p>
            <a:pPr/>
            <a:r>
              <a:t>Official Snapchat Lens Creator</a:t>
            </a:r>
          </a:p>
        </p:txBody>
      </p:sp>
      <p:pic>
        <p:nvPicPr>
          <p:cNvPr id="18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138" y="1121626"/>
            <a:ext cx="10904330" cy="5431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0484" y="-34167"/>
            <a:ext cx="1305202" cy="1316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89761" y="102152"/>
            <a:ext cx="1772480" cy="1772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